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8" r:id="rId2"/>
    <p:sldId id="276" r:id="rId3"/>
    <p:sldId id="278" r:id="rId4"/>
    <p:sldId id="279" r:id="rId5"/>
    <p:sldId id="281" r:id="rId6"/>
    <p:sldId id="282" r:id="rId7"/>
    <p:sldId id="292" r:id="rId8"/>
    <p:sldId id="288" r:id="rId9"/>
    <p:sldId id="283" r:id="rId10"/>
    <p:sldId id="284" r:id="rId11"/>
    <p:sldId id="285" r:id="rId12"/>
    <p:sldId id="280" r:id="rId13"/>
    <p:sldId id="286" r:id="rId14"/>
    <p:sldId id="290" r:id="rId15"/>
    <p:sldId id="291" r:id="rId16"/>
    <p:sldId id="287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4660"/>
  </p:normalViewPr>
  <p:slideViewPr>
    <p:cSldViewPr snapToGrid="0" showGuides="1">
      <p:cViewPr>
        <p:scale>
          <a:sx n="106" d="100"/>
          <a:sy n="106" d="100"/>
        </p:scale>
        <p:origin x="1352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02.12.25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02.12.25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Multimedia-Software, Software, Grafiksoftware enthält.&#10;&#10;KI-generierte Inhalte können fehlerhaft sein.">
            <a:extLst>
              <a:ext uri="{FF2B5EF4-FFF2-40B4-BE49-F238E27FC236}">
                <a16:creationId xmlns:a16="http://schemas.microsoft.com/office/drawing/2014/main" id="{95D0803F-C8C9-A0D8-AAB6-3ECE22A5B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5" t="17468" r="20817" b="32849"/>
          <a:stretch>
            <a:fillRect/>
          </a:stretch>
        </p:blipFill>
        <p:spPr>
          <a:xfrm>
            <a:off x="7212362" y="1105375"/>
            <a:ext cx="4086511" cy="40172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484000"/>
            <a:ext cx="10728325" cy="1260000"/>
          </a:xfrm>
        </p:spPr>
        <p:txBody>
          <a:bodyPr/>
          <a:lstStyle/>
          <a:p>
            <a:r>
              <a:rPr lang="de-DE" dirty="0" err="1">
                <a:ea typeface="Baskerville" panose="02020502070401020303" pitchFamily="18" charset="0"/>
              </a:rPr>
              <a:t>Simulating</a:t>
            </a:r>
            <a:r>
              <a:rPr lang="de-DE" dirty="0">
                <a:ea typeface="Baskerville" panose="02020502070401020303" pitchFamily="18" charset="0"/>
              </a:rPr>
              <a:t> Schwarzschild and </a:t>
            </a:r>
            <a:br>
              <a:rPr lang="de-DE" dirty="0">
                <a:ea typeface="Baskerville" panose="02020502070401020303" pitchFamily="18" charset="0"/>
              </a:rPr>
            </a:br>
            <a:r>
              <a:rPr lang="de-DE" dirty="0">
                <a:ea typeface="Baskerville" panose="02020502070401020303" pitchFamily="18" charset="0"/>
              </a:rPr>
              <a:t>Kerr Black Hole </a:t>
            </a:r>
            <a:r>
              <a:rPr lang="de-DE" dirty="0" err="1">
                <a:ea typeface="Baskerville" panose="02020502070401020303" pitchFamily="18" charset="0"/>
              </a:rPr>
              <a:t>Geodesics</a:t>
            </a:r>
            <a:endParaRPr lang="de-CH" dirty="0">
              <a:ea typeface="Baskerville" panose="02020502070401020303" pitchFamily="18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</a:t>
            </a:fld>
            <a:endParaRPr lang="de-CH" noProof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CD5AEA6-3694-AA0E-71AC-55907A20EE97}"/>
              </a:ext>
            </a:extLst>
          </p:cNvPr>
          <p:cNvSpPr txBox="1">
            <a:spLocks/>
          </p:cNvSpPr>
          <p:nvPr/>
        </p:nvSpPr>
        <p:spPr>
          <a:xfrm>
            <a:off x="731837" y="5122625"/>
            <a:ext cx="10390678" cy="10080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de-DE" b="1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Fynn Hufler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MSc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Physics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Dec</a:t>
            </a:r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3rd 2025, Austin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DCD5-9999-7C33-6AF0-89DA01153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012F1F-BCED-28A8-0C0F-C07B63BD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0BF2FE-9514-6B44-0504-CC702A4D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812F3A-3CB9-B964-4707-C2B9241E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10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9DE74AB6-F3E3-85BD-C991-408D64207D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Kerr 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Metric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(Boyer-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Lindquist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=−</m:t>
                    </m:r>
                    <m:d>
                      <m:d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2</m:t>
                            </m:r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𝑀𝑟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de-DE" sz="1400" i="0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Σ</m:t>
                            </m:r>
                          </m:den>
                        </m:f>
                      </m:e>
                    </m:d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𝑡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−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4</m:t>
                        </m:r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𝑀𝑟𝑎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𝑑𝑡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𝜙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Δ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</m:oMath>
                </a14:m>
              </a:p>
              <a:p>
                <a:pPr lvl="1"/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Where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:</a:t>
                </a:r>
                <a:endParaRPr lang="de-CH" sz="1400" b="0" i="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Σ</m:t>
                    </m:r>
                    <m:d>
                      <m:d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de-DE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1400" b="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de-DE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e-CH" sz="1400" b="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d>
                      <m:d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−2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𝑀𝑟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𝐴</m:t>
                    </m:r>
                    <m:d>
                      <m:d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CH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CH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de-CH" sz="1400" b="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func>
                      <m:funcPr>
                        <m:ctrlPr>
                          <a:rPr lang="de-CH" sz="14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400" b="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de-CH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</m:oMath>
                </a14:m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At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equator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2"/>
                <a14:m/>
              </a:p>
              <a:p>
                <a:pPr lvl="2"/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400" b="1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Metric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components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equatorial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14:m/>
              </a:p>
              <a:p>
                <a:pPr lvl="1"/>
              </a:p>
              <a:p>
                <a:pPr lvl="1"/>
              </a:p>
              <a:p>
                <a:pPr lvl="1"/>
              </a:p>
              <a:p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9DE74AB6-F3E3-85BD-C991-408D64207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  <a:blipFill>
                <a:blip r:embed="rId2"/>
                <a:stretch>
                  <a:fillRect l="-235" t="-70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9501B16B-42C8-F013-85A8-4CEDD7F7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Theory and Implementation (</a:t>
            </a:r>
            <a:r>
              <a:rPr lang="de-CH" dirty="0" err="1"/>
              <a:t>look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meaning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variables)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B5896A7-E050-8AC7-C8D2-2E58A7CD8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Event Horizons (</a:t>
                </a:r>
                <a14:m>
                  <m:oMath xmlns:m="http://schemas.openxmlformats.org/officeDocument/2006/math"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∆=</m:t>
                    </m:r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/>
              </a:p>
              <a:p>
                <a:pPr lvl="1"/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Inner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horizon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,  </m:t>
                    </m:r>
                  </m:oMath>
                </a14:m>
                <a:endParaRPr lang="de-CH" sz="1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CH" sz="1400" i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Extremal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limit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  </m:t>
                      </m:r>
                    </m:oMath>
                  </m:oMathPara>
                </a14:m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Ergosphere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tt</m:t>
                        </m:r>
                      </m:sub>
                    </m:sSub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=0):</m:t>
                    </m:r>
                  </m:oMath>
                </a14:m>
                <a:endParaRPr lang="de-CH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equator</a:t>
                </a:r>
                <a:r>
                  <a:rPr lang="de-CH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/>
              </a:p>
              <a:p/>
              <a:p>
                <a:endParaRPr lang="de-CH" sz="1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de-CH" sz="1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rame</m:t>
                      </m:r>
                      <m:r>
                        <a:rPr lang="de-CH" sz="1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CH" sz="1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Dragging</m:t>
                      </m:r>
                      <m:r>
                        <a:rPr lang="de-CH" sz="14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CH" sz="1400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/>
              </a:p>
              <a:p/>
              <a:p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B5896A7-E050-8AC7-C8D2-2E58A7CD8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  <a:blipFill>
                <a:blip r:embed="rId3"/>
                <a:stretch>
                  <a:fillRect l="-469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671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88CE4-DC8F-0491-65D2-EEFB935A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B25624-6360-2B7F-D41C-92EAB4A4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118322-50A7-4FD5-1493-D32562F1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ADC3DD-F51E-07D4-C7BC-4621967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11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AB7C79E-2F68-B583-B1EE-B702D794A2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Kerr 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Metric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(Boyer-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Lindquist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=−</m:t>
                    </m:r>
                    <m:d>
                      <m:d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2</m:t>
                            </m:r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𝑀𝑟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de-DE" sz="1400" i="0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Σ</m:t>
                            </m:r>
                          </m:den>
                        </m:f>
                      </m:e>
                    </m:d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𝑡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−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4</m:t>
                        </m:r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𝑀𝑟𝑎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+mj-lt"/>
                        <a:ea typeface="Baskerville" panose="02020502070401020303" pitchFamily="18" charset="0"/>
                      </a:rPr>
                      <m:t>𝑑𝑡</m:t>
                    </m:r>
                    <m:r>
                      <a:rPr lang="de-DE" sz="14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r>
                      <a:rPr lang="de-DE" sz="1400" i="1">
                        <a:solidFill>
                          <a:schemeClr val="bg1"/>
                        </a:solidFill>
                        <a:highlight>
                          <a:srgbClr val="008080"/>
                        </a:highlight>
                        <a:latin typeface="+mj-lt"/>
                        <a:ea typeface="Baskerville" panose="02020502070401020303" pitchFamily="18" charset="0"/>
                      </a:rPr>
                      <m:t>𝜙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Δ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Σ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</m:oMath>
                </a14:m>
              </a:p>
              <a:p>
                <a:pPr lvl="1"/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Where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:</a:t>
                </a:r>
                <a:endParaRPr lang="de-CH" sz="1400" b="0" i="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Σ</m:t>
                    </m:r>
                    <m:d>
                      <m:d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de-DE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sz="1400" b="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de-DE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e-CH" sz="1400" b="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d>
                      <m:d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−2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𝑀𝑟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 </m:t>
                    </m:r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𝐴</m:t>
                    </m:r>
                    <m:d>
                      <m:d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d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CH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CH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de-CH" sz="1400" b="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𝑎</m:t>
                        </m:r>
                      </m:e>
                      <m:sup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de-CH" sz="1400" b="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Δ</m:t>
                    </m:r>
                    <m:func>
                      <m:funcPr>
                        <m:ctrlPr>
                          <a:rPr lang="de-CH" sz="14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sz="1400" b="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de-CH" sz="1400" b="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𝜃</m:t>
                        </m:r>
                      </m:e>
                    </m:func>
                  </m:oMath>
                </a14:m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At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equator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2"/>
                <a14:m/>
              </a:p>
              <a:p>
                <a:pPr lvl="2"/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400" b="1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Metric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components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equatorial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ea typeface="Baskerville" panose="02020502070401020303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lvl="1"/>
                <a14:m/>
              </a:p>
              <a:p>
                <a:pPr lvl="1"/>
              </a:p>
              <a:p>
                <a:pPr lvl="1"/>
              </a:p>
              <a:p>
                <a:pPr lvl="1"/>
              </a:p>
              <a:p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AB7C79E-2F68-B583-B1EE-B702D794A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400000" cy="4680000"/>
              </a:xfrm>
              <a:prstGeom prst="rect">
                <a:avLst/>
              </a:prstGeom>
              <a:blipFill>
                <a:blip r:embed="rId2"/>
                <a:stretch>
                  <a:fillRect l="-235" t="-70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C304DA00-F7DE-5286-546F-62905F635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Theory and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4DD433D-BD66-FA5F-2F38-DE672FF554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Event Horizons (</a:t>
                </a:r>
                <a14:m>
                  <m:oMath xmlns:m="http://schemas.openxmlformats.org/officeDocument/2006/math"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∆=</m:t>
                    </m:r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CH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/>
              </a:p>
              <a:p>
                <a:pPr lvl="1"/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Inner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horizon</m:t>
                    </m:r>
                    <m:r>
                      <m:rPr>
                        <m:nor/>
                      </m:rPr>
                      <a:rPr lang="de-CH" sz="14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CH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de-CH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,  </m:t>
                    </m:r>
                  </m:oMath>
                </a14:m>
                <a:endParaRPr lang="de-CH" sz="1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CH" sz="1400" i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Extremal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limit</m:t>
                      </m:r>
                      <m:r>
                        <m:rPr>
                          <m:nor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  </m:t>
                      </m:r>
                    </m:oMath>
                  </m:oMathPara>
                </a14:m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Ergosphere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tt</m:t>
                        </m:r>
                      </m:sub>
                    </m:sSub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=0):</m:t>
                    </m:r>
                  </m:oMath>
                </a14:m>
                <a:endParaRPr lang="de-CH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equator</a:t>
                </a:r>
                <a:r>
                  <a:rPr lang="de-CH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/>
              </a:p>
              <a:p/>
              <a:p>
                <a:endParaRPr lang="de-CH" sz="1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1400" i="0" dirty="0" smtClean="0">
                          <a:solidFill>
                            <a:schemeClr val="bg1"/>
                          </a:solidFill>
                          <a:highlight>
                            <a:srgbClr val="00808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de-CH" sz="1400" b="0" i="0" dirty="0" smtClean="0">
                          <a:solidFill>
                            <a:schemeClr val="bg1"/>
                          </a:solidFill>
                          <a:highlight>
                            <a:srgbClr val="00808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rame</m:t>
                      </m:r>
                      <m:r>
                        <a:rPr lang="de-CH" sz="1400" b="0" i="0" dirty="0" smtClean="0">
                          <a:solidFill>
                            <a:schemeClr val="bg1"/>
                          </a:solidFill>
                          <a:highlight>
                            <a:srgbClr val="00808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CH" sz="1400" b="0" i="0" dirty="0" smtClean="0">
                          <a:solidFill>
                            <a:schemeClr val="bg1"/>
                          </a:solidFill>
                          <a:highlight>
                            <a:srgbClr val="00808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Dragging</m:t>
                      </m:r>
                      <m:r>
                        <a:rPr lang="de-CH" sz="1400" b="0" i="0" dirty="0" smtClean="0">
                          <a:solidFill>
                            <a:schemeClr val="bg1"/>
                          </a:solidFill>
                          <a:highlight>
                            <a:srgbClr val="00808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de-CH" sz="1400" b="0" dirty="0">
                  <a:solidFill>
                    <a:schemeClr val="bg1"/>
                  </a:solidFill>
                  <a:highlight>
                    <a:srgbClr val="008080"/>
                  </a:highligh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/>
              </a:p>
              <a:p/>
              <a:p>
                <a:endParaRPr lang="de-CH" sz="14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F4DD433D-BD66-FA5F-2F38-DE672FF55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62" y="1412875"/>
                <a:ext cx="5400000" cy="4680000"/>
              </a:xfrm>
              <a:prstGeom prst="rect">
                <a:avLst/>
              </a:prstGeom>
              <a:blipFill>
                <a:blip r:embed="rId3"/>
                <a:stretch>
                  <a:fillRect l="-469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671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1299-1685-DEB2-8F92-224DF44AB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375B66-398F-24AC-9B65-F5A87FA0F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EE1342-860B-ADDF-2837-EA47C75A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C2DD19-A3BF-F74E-DDA2-10A65B8D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12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5AB27A9-5937-4A0B-6FBF-73FCAA374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Non-zero Christoffel Symbols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endParaRPr lang="de-DE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CH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𝑀𝑎</m:t>
                          </m:r>
                          <m:d>
                            <m:d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−2</m:t>
                              </m:r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𝑀𝑟</m:t>
                              </m:r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CH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𝑡𝑡</m:t>
                          </m:r>
                        </m:sub>
                        <m:sup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CH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CH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𝑟𝑟</m:t>
                          </m:r>
                        </m:sub>
                        <m:sup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−</m:t>
                          </m:r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−</m:t>
                          </m:r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ΣΔ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  <m:sup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Σ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CH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CH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CH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de-CH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𝑀𝑎</m:t>
                          </m:r>
                        </m:num>
                        <m:den>
                          <m:sSup>
                            <m:sSupPr>
                              <m:ctrlPr>
                                <a:rPr lang="de-CH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de-CH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CH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Δ</m:t>
                          </m:r>
                        </m:den>
                      </m:f>
                      <m:r>
                        <a:rPr lang="de-CH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</m:t>
                      </m:r>
                      <m:r>
                        <a:rPr lang="de-CH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CH" sz="1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Limit</m:t>
                      </m:r>
                      <m:r>
                        <m:rPr>
                          <m:nor/>
                        </m:rPr>
                        <a:rPr lang="de-CH" sz="1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de-CH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𝒂</m:t>
                      </m:r>
                      <m:r>
                        <a:rPr lang="de-CH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→</m:t>
                      </m:r>
                      <m:r>
                        <a:rPr lang="de-CH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𝟎</m:t>
                      </m:r>
                      <m:r>
                        <a:rPr lang="de-CH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de-CH" sz="14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CH" sz="1400" b="1" i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Schwarzschild</m:t>
                      </m:r>
                    </m:oMath>
                  </m:oMathPara>
                </a14:m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  <a:endParaRPr lang="de-CH" sz="14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/>
              </a:p>
              <a:p>
                <a:pPr marL="0" indent="0">
                  <a:buNone/>
                </a:pPr>
                <a:endParaRPr lang="de-DE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C5AB27A9-5937-4A0B-6FBF-73FCAA374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l="-236" t="-271" b="-48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7AA64385-8342-702E-94D3-B3F25E5C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Theory and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134F394D-41CC-C15F-1610-DDEFF53D8D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4711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Geodesic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=−2</m:t>
                      </m:r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𝑡𝑡</m:t>
                          </m:r>
                        </m:sub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𝑟𝑟</m:t>
                          </m:r>
                        </m:sub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de-DE" sz="1400" b="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=−2</m:t>
                      </m:r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−2</m:t>
                      </m:r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400" b="0" i="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𝑡𝑟</m:t>
                          </m:r>
                        </m:sub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bSup>
                      <m:r>
                        <m:rPr>
                          <m:lit/>
                        </m:rP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𝑟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</a14:m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Conservation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from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Killing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vectors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𝐸</m:t>
                      </m:r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=−</m:t>
                      </m:r>
                      <m:d>
                        <m:d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𝑡</m:t>
                              </m:r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𝜙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de-DE" sz="14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,  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𝐿</m:t>
                      </m:r>
                      <m:r>
                        <a:rPr lang="de-DE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</m:sSub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b>
                      </m:sSub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14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𝜙𝜙</m:t>
                          </m:r>
                        </m:sub>
                      </m:sSub>
                      <m:sSup>
                        <m:sSupPr>
                          <m:ctrlPr>
                            <a:rPr lang="de-DE" sz="1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a:rPr lang="de-DE" sz="1400" b="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sz="1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</a:p>
              <a:p>
                <a:pPr marL="0" indent="0">
                  <a:buNone/>
                </a:pPr>
              </a:p>
              <a:p>
                <a:pPr marL="0" indent="0">
                  <a:buNone/>
                </a:pPr>
                <a:endParaRPr lang="de-DE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2" name="Inhaltsplatzhalter 2">
                <a:extLst>
                  <a:ext uri="{FF2B5EF4-FFF2-40B4-BE49-F238E27FC236}">
                    <a16:creationId xmlns:a16="http://schemas.microsoft.com/office/drawing/2014/main" id="{134F394D-41CC-C15F-1610-DDEFF53D8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11" y="1412875"/>
                <a:ext cx="5364162" cy="4680000"/>
              </a:xfrm>
              <a:prstGeom prst="rect">
                <a:avLst/>
              </a:prstGeom>
              <a:blipFill>
                <a:blip r:embed="rId3"/>
                <a:stretch>
                  <a:fillRect l="-473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06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BB03-111F-3B99-9C56-9C300D20E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EC94A4-546B-AEA4-7138-87028EDD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580B4C-E90C-9E07-B628-D4E3ABC83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0AFA81-66A9-DDD2-1D39-A6420BEB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13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BC34A1F-14F4-510F-78B9-B83E9B9D11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 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3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BC34A1F-14F4-510F-78B9-B83E9B9D1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  <a:blipFill>
                <a:blip r:embed="rId2"/>
                <a:stretch>
                  <a:fillRect l="-114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4A54DB0A-100A-F177-9EBD-CB638185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9D19D9-89C5-6A1A-05B4-AD9153BB3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264787"/>
            <a:ext cx="4328424" cy="432842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1812339-1E79-4C95-35A1-D12CA7B96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75" y="1264787"/>
            <a:ext cx="4328424" cy="432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4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C3BD-D19A-7426-50F9-65D683C15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0348F6-89F6-710A-D95F-DD38677F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94C849-0097-7088-6750-BA9167FA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3CBDD-C8D4-8236-5B01-49025F36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14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DF765F2B-6AB3-7C49-B2BA-9F4F75076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 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4</m:t>
                        </m:r>
                      </m:sup>
                    </m:sSup>
                    <m:r>
                      <a:rPr lang="de-CH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3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DF765F2B-6AB3-7C49-B2BA-9F4F75076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697646"/>
                <a:ext cx="11098212" cy="395227"/>
              </a:xfrm>
              <a:prstGeom prst="rect">
                <a:avLst/>
              </a:prstGeom>
              <a:blipFill>
                <a:blip r:embed="rId2"/>
                <a:stretch>
                  <a:fillRect l="-114"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4202589D-95BF-B332-CDBB-060FFF3E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7" name="Grafik 6" descr="Ein Bild, das Screenshot, Text, Astronomie enthält.&#10;&#10;KI-generierte Inhalte können fehlerhaft sein.">
            <a:extLst>
              <a:ext uri="{FF2B5EF4-FFF2-40B4-BE49-F238E27FC236}">
                <a16:creationId xmlns:a16="http://schemas.microsoft.com/office/drawing/2014/main" id="{FB6EF601-CE1B-DCC2-A101-40F52E65A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49" y="1167148"/>
            <a:ext cx="4523700" cy="45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5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E62C1-C3F1-BA92-2924-ED4EE31DA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96AD79-AE7A-C931-1D80-9A591809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A6294B6-7451-1804-50E7-43E4EF88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AD1BD9-F757-3842-A052-3D4B8A40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15</a:t>
            </a:fld>
            <a:endParaRPr lang="de-CH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0DB630E-5384-ED98-305D-3104C3FBD104}"/>
              </a:ext>
            </a:extLst>
          </p:cNvPr>
          <p:cNvSpPr txBox="1">
            <a:spLocks/>
          </p:cNvSpPr>
          <p:nvPr/>
        </p:nvSpPr>
        <p:spPr>
          <a:xfrm>
            <a:off x="731838" y="5697646"/>
            <a:ext cx="11098212" cy="395227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de-DE" sz="1400" dirty="0">
              <a:solidFill>
                <a:schemeClr val="bg1"/>
              </a:solidFill>
              <a:ea typeface="Baskerville" panose="02020502070401020303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E27388F3-FAFD-7580-2107-369D0056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Kerr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 descr="Ein Bild, das Screenshot, Astronomie, Text, Raum enthält.&#10;&#10;KI-generierte Inhalte können fehlerhaft sein.">
            <a:extLst>
              <a:ext uri="{FF2B5EF4-FFF2-40B4-BE49-F238E27FC236}">
                <a16:creationId xmlns:a16="http://schemas.microsoft.com/office/drawing/2014/main" id="{3639782B-E15E-FDF7-9E62-FD0CADE78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39" y="941753"/>
            <a:ext cx="515112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7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D118-AB9C-8138-3615-413F1A9EE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0190FC-B2E6-A548-8FA1-0685A0E7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7D294F-EAAF-1748-CF5E-A7409811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659974-3247-5AB6-70ED-A272724D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16</a:t>
            </a:fld>
            <a:endParaRPr lang="de-CH" noProof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0641BFD-225B-92A2-D836-0A5DBAA1C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Randomized</a:t>
            </a:r>
            <a:r>
              <a:rPr lang="de-CH" dirty="0"/>
              <a:t> Photons and Massive </a:t>
            </a:r>
            <a:r>
              <a:rPr lang="de-CH" dirty="0" err="1"/>
              <a:t>Particles</a:t>
            </a:r>
            <a:endParaRPr lang="de-CH" dirty="0"/>
          </a:p>
        </p:txBody>
      </p:sp>
      <p:pic>
        <p:nvPicPr>
          <p:cNvPr id="6" name="Grafik 5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317169AF-6737-9F16-8136-6508AD12F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15" y="789315"/>
            <a:ext cx="5279370" cy="527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0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679CE-BF30-BA93-B73D-2D549E745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552534-C133-9C85-3A65-643EE54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0527C3-E4BE-B22D-2476-0321B512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559175-831F-AE49-5DB1-A9DCBD3E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</a:t>
            </a:fld>
            <a:endParaRPr lang="de-CH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FC046CE-7305-2E19-A585-FD65A7ED22F9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Introduction</a:t>
            </a:r>
            <a:endParaRPr lang="de-DE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Schwarzschild Black Holes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pPr lvl="1"/>
            <a:r>
              <a:rPr lang="de-DE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Theory and 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Computational Implementation</a:t>
            </a:r>
          </a:p>
          <a:p>
            <a:pPr lvl="1"/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Results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and </a:t>
            </a:r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Visualization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Kerr Black Holes</a:t>
            </a:r>
          </a:p>
          <a:p>
            <a:pPr lvl="1"/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Theory and Computational Implementation</a:t>
            </a:r>
          </a:p>
          <a:p>
            <a:pPr lvl="1"/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Results</a:t>
            </a:r>
            <a:r>
              <a:rPr lang="de-CH" dirty="0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 and </a:t>
            </a:r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Visualization</a:t>
            </a:r>
            <a:endParaRPr lang="de-CH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  <a:p>
            <a:r>
              <a:rPr lang="de-CH" dirty="0" err="1">
                <a:solidFill>
                  <a:schemeClr val="bg1"/>
                </a:solidFill>
                <a:latin typeface="+mj-lt"/>
                <a:ea typeface="Baskerville" panose="02020502070401020303" pitchFamily="18" charset="0"/>
              </a:rPr>
              <a:t>Conclusion</a:t>
            </a:r>
            <a:endParaRPr lang="de-DE" dirty="0">
              <a:solidFill>
                <a:schemeClr val="bg1"/>
              </a:solidFill>
              <a:latin typeface="+mj-lt"/>
              <a:ea typeface="Baskerville" panose="02020502070401020303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DE1A63C-F4B6-78CA-FAE8-A463EB49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Table </a:t>
            </a:r>
            <a:r>
              <a:rPr lang="de-CH" dirty="0" err="1"/>
              <a:t>of</a:t>
            </a:r>
            <a:r>
              <a:rPr lang="de-CH" dirty="0"/>
              <a:t> Contents</a:t>
            </a:r>
          </a:p>
        </p:txBody>
      </p:sp>
    </p:spTree>
    <p:extLst>
      <p:ext uri="{BB962C8B-B14F-4D97-AF65-F5344CB8AC3E}">
        <p14:creationId xmlns:p14="http://schemas.microsoft.com/office/powerpoint/2010/main" val="109171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AC6F-71A9-C890-BFF3-C27101C8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F38077-1057-8681-6045-79BC6FCE9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8AE240-A626-A042-6040-76873F12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5A9FD6-3BBF-3C38-2A1A-0CDC9A8C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5A853D6-5484-C975-4DC2-F98149E2D2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Problem –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Solve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geodesic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equations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in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curved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spacetime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for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timelike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and null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trajectories</a:t>
                </a:r>
                <a:endParaRPr lang="de-DE" sz="1400" b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Geodesic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Equation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𝑑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de-DE" sz="1400" i="1" smtClean="0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𝜆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</a:rPr>
                      <m:t>+</m:t>
                    </m:r>
                    <m:sSubSup>
                      <m:sSub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</a:rPr>
                          <m:t>Γ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𝛼𝛽</m:t>
                        </m:r>
                      </m:sub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𝜇</m:t>
                        </m:r>
                      </m:sup>
                    </m:sSubSup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𝑑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𝛼</m:t>
                            </m:r>
                          </m:sup>
                        </m:sSup>
                      </m:num>
                      <m:den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𝑑</m:t>
                        </m:r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𝑑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𝑥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𝛽</m:t>
                            </m:r>
                          </m:sup>
                        </m:sSup>
                      </m:num>
                      <m:den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𝑑</m:t>
                        </m:r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𝜆</m:t>
                        </m:r>
                      </m:den>
                    </m:f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</a:rPr>
                      <m:t>=0</m:t>
                    </m:r>
                  </m:oMath>
                </a14:m>
                <a:endParaRPr lang="de-CH" sz="1400" i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Christoffel Symbols: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i="1" smtClean="0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400" i="0">
                            <a:solidFill>
                              <a:schemeClr val="bg1"/>
                            </a:solidFill>
                            <a:latin typeface="+mj-lt"/>
                          </a:rPr>
                          <m:t>Γ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𝛼𝛽</m:t>
                        </m:r>
                      </m:sub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𝜇</m:t>
                        </m:r>
                      </m:sup>
                    </m:sSubSup>
                    <m:r>
                      <a:rPr lang="de-DE" sz="1400" i="1">
                        <a:solidFill>
                          <a:schemeClr val="bg1"/>
                        </a:solidFill>
                        <a:latin typeface="+mj-lt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𝑔</m:t>
                        </m:r>
                      </m:e>
                      <m:sup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𝜇𝜈</m:t>
                        </m:r>
                      </m:sup>
                    </m:sSup>
                    <m:d>
                      <m:d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𝜈𝛽</m:t>
                            </m:r>
                          </m:sub>
                        </m:sSub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+</m:t>
                        </m:r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𝛽</m:t>
                            </m:r>
                          </m:sub>
                        </m:sSub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𝜈𝛼</m:t>
                            </m:r>
                          </m:sub>
                        </m:sSub>
                        <m: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</a:rPr>
                          <m:t>−</m:t>
                        </m:r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𝜕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</a:rPr>
                              <m:t>𝛼𝛽</m:t>
                            </m:r>
                          </m:sub>
                        </m:sSub>
                      </m:e>
                    </m:d>
                  </m:oMath>
                </a14:m>
                <a:endParaRPr lang="de-CH" sz="1400" i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Metrics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b="1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Considered</m:t>
                    </m:r>
                    <m:r>
                      <m:rPr>
                        <m:nor/>
                      </m:rPr>
                      <a:rPr lang="de-DE" sz="1400" b="1" dirty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Schwarzschild (a = 0): Spherical Symmetry</a:t>
                </a:r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Kerr (a </a:t>
                </a:r>
                <a14:m>
                  <m:oMath xmlns:m="http://schemas.openxmlformats.org/officeDocument/2006/math">
                    <m:r>
                      <a:rPr lang="de-DE" sz="1400" i="1" dirty="0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de-CH" sz="14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0): </m:t>
                    </m:r>
                    <m:r>
                      <m:rPr>
                        <m:nor/>
                      </m:rPr>
                      <a:rPr lang="de-CH" sz="14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Axial</m:t>
                    </m:r>
                    <m:r>
                      <m:rPr>
                        <m:nor/>
                      </m:rPr>
                      <a:rPr lang="de-CH" sz="14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CH" sz="1400" b="0" i="0" dirty="0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Symmetry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latin typeface="+mj-lt"/>
                  <a:ea typeface="Baskerville" panose="02020502070401020303" pitchFamily="18" charset="0"/>
                </a:endParaRPr>
              </a:p>
              <a:p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Numerical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Method: </a:t>
                </a:r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DOP853 (8th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order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RK)</a:t>
                </a: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F5A853D6-5484-C975-4DC2-F98149E2D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  <a:blipFill>
                <a:blip r:embed="rId2"/>
                <a:stretch>
                  <a:fillRect l="-118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DA133027-5DED-9086-C017-FDAED521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066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B886-0F6F-4C43-3626-FEA81BBB8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0BD604-0E76-83F3-79E8-767CD3AD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62C3DC-976E-A5BD-A6A6-228FF2FB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C47E7D-389B-A118-B8C9-737984DD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4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A70B5A8B-A059-0DD9-0BC1-682D6B90D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Schwarzschild 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Metric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(Boyer-</a:t>
                </a:r>
                <a:r>
                  <a:rPr lang="de-CH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Lindquist</a:t>
                </a:r>
                <a:r>
                  <a:rPr lang="de-CH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400" b="1" i="1" smtClean="0">
                            <a:solidFill>
                              <a:schemeClr val="bg1"/>
                            </a:solidFill>
                            <a:latin typeface="+mj-lt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de-CH" sz="1400" b="1" i="1" smtClean="0">
                        <a:solidFill>
                          <a:schemeClr val="bg1"/>
                        </a:solidFill>
                        <a:latin typeface="+mj-lt"/>
                        <a:ea typeface="Cambria Math" panose="02040503050406030204" pitchFamily="18" charset="0"/>
                      </a:rPr>
                      <m:t>):</m:t>
                    </m:r>
                  </m:oMath>
                </a14:m>
                <a:endParaRPr lang="de-CH" sz="1400" b="1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=−</m:t>
                    </m:r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 </m:t>
                    </m:r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𝑡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𝑓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−1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+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𝑑</m:t>
                    </m:r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, 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where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 </m:t>
                    </m:r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=1−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40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bg1"/>
                                </a:solidFill>
                                <a:latin typeface="+mj-lt"/>
                                <a:ea typeface="Baskerville" panose="02020502070401020303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  <m:r>
                      <a:rPr lang="de-DE" sz="1400" b="0" i="1">
                        <a:solidFill>
                          <a:schemeClr val="bg1"/>
                        </a:solidFill>
                        <a:latin typeface="+mj-lt"/>
                        <a:ea typeface="Baskerville" panose="02020502070401020303" pitchFamily="18" charset="0"/>
                      </a:rPr>
                      <m:t>=1−</m:t>
                    </m:r>
                    <m:f>
                      <m:f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2</m:t>
                        </m:r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𝑀</m:t>
                        </m:r>
                      </m:num>
                      <m:den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+mj-lt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</m:oMath>
                </a14:m>
              </a:p>
              <a:p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Killing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Vectors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&amp;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Conserved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Quantities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translation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  <a:r>
                  <a:rPr lang="de-DE" sz="1400" b="1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𝐸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sSub>
                      <m:sSub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𝑝</m:t>
                        </m:r>
                      </m:e>
                      <m:sub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sub>
                    </m:sSub>
                    <m:r>
                      <a:rPr lang="de-CH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CH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</m:d>
                    <m:r>
                      <a:rPr lang="de-CH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 </m:t>
                    </m:r>
                    <m:sSup>
                      <m:sSup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CH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𝑡</m:t>
                        </m:r>
                      </m:sup>
                    </m:sSup>
                  </m:oMath>
                </a14:m>
              </a:p>
              <a:p>
                <a:pPr lvl="1"/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Axial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rotation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CH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𝐿</m:t>
                    </m:r>
                    <m:r>
                      <a:rPr lang="de-CH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b>
                      <m:sSub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𝑝</m:t>
                        </m:r>
                      </m:e>
                      <m:sub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b>
                    </m:sSub>
                    <m:r>
                      <a:rPr lang="de-CH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p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CH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Geodesic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equatorial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CH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de-CH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lvl="1"/>
                <a14:m/>
              </a:p>
              <a:p>
                <a:pPr lvl="1"/>
                <a:endParaRPr lang="de-CH" sz="1400" i="1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num>
                      <m:den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=−</m:t>
                    </m:r>
                    <m:f>
                      <m:f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num>
                      <m:den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𝜙</m:t>
                        </m:r>
                      </m:sup>
                    </m:sSup>
                  </m:oMath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Normalization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de-DE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𝜈</m:t>
                        </m:r>
                      </m:sup>
                    </m:sSup>
                    <m:r>
                      <a:rPr lang="de-DE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1</m:t>
                    </m:r>
                  </m:oMath>
                </a14:m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timelike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b="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𝑢</m:t>
                        </m:r>
                      </m:e>
                      <m:sup>
                        <m:r>
                          <a:rPr lang="de-DE" sz="14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𝜈</m:t>
                        </m:r>
                      </m:sup>
                    </m:sSup>
                    <m:r>
                      <a:rPr lang="de-DE" sz="1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r>
                      <a:rPr lang="de-DE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0</m:t>
                    </m:r>
                  </m:oMath>
                </a14:m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(null)</a:t>
                </a: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A70B5A8B-A059-0DD9-0BC1-682D6B90D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7" y="1412875"/>
                <a:ext cx="10728325" cy="4680000"/>
              </a:xfrm>
              <a:prstGeom prst="rect">
                <a:avLst/>
              </a:prstGeom>
              <a:blipFill>
                <a:blip r:embed="rId2"/>
                <a:stretch>
                  <a:fillRect l="-118" t="-70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7B530789-E90A-C38D-5C4A-C7DEBF79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Theory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77397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4EC30-63AF-3F98-99D7-5ECC80053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F7228E-7044-379A-9CDF-B8182A269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75E816-5402-0AD9-B98E-C45BB8EF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3677F1-7C46-6881-CF7F-18F08E5B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5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780CDC79-E8E0-D54E-B073-1243613A3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Implementation Details:</a:t>
                </a:r>
              </a:p>
              <a:p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State Vector: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CH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𝒚</m:t>
                    </m:r>
                    <m:r>
                      <a:rPr lang="de-CH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 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𝒕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𝒓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𝝓</m:t>
                        </m:r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𝒓</m:t>
                            </m:r>
                          </m:sup>
                        </m:sSup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, </m:t>
                        </m:r>
                        <m:sSup>
                          <m:sSupPr>
                            <m:ctrlP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de-CH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𝝓</m:t>
                            </m:r>
                          </m:sup>
                        </m:sSup>
                        <m:r>
                          <a:rPr lang="de-CH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 </m:t>
                        </m:r>
                      </m:e>
                    </m:d>
                  </m:oMath>
                </a14:m>
              </a:p>
              <a:p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Initial 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Conditions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(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from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conserved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quantities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):</a:t>
                </a:r>
              </a:p>
              <a:p>
                <a:pPr lvl="1"/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Given: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𝑟</m:t>
                        </m:r>
                      </m:e>
                      <m:sub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0</m:t>
                        </m:r>
                      </m:sub>
                    </m:sSub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sSub>
                      <m:sSub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0</m:t>
                        </m:r>
                      </m:sub>
                    </m:sSub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𝐸</m:t>
                    </m:r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</m:t>
                    </m:r>
                    <m:r>
                      <a:rPr lang="de-CH" sz="1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𝐿</m:t>
                    </m:r>
                    <m:d>
                      <m:dPr>
                        <m:ctrlP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𝑜𝑟𝑏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=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𝐿</m:t>
                        </m:r>
                        <m:r>
                          <m:rPr>
                            <m:lit/>
                          </m:rP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/</m:t>
                        </m:r>
                        <m:r>
                          <a:rPr lang="de-CH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de-CH" sz="1400" dirty="0">
                  <a:solidFill>
                    <a:schemeClr val="bg1"/>
                  </a:solidFill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lvl="1"/>
                <a14:m/>
              </a:p>
              <a:p>
                <a:pPr lvl="1"/>
              </a:p>
              <a:p>
                <a:pPr lvl="1"/>
                <a:r>
                  <a:rPr lang="de-CH" sz="1400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from</a:t>
                </a:r>
                <a:r>
                  <a:rPr lang="de-CH" sz="1400" b="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constraints</a:t>
                </a:r>
                <a:r>
                  <a:rPr lang="de-CH" sz="1400" b="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</a:t>
                </a:r>
              </a:p>
              <a:p>
                <a:pPr lvl="2"/>
                <a:r>
                  <a:rPr lang="de-CH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Null:</a:t>
                </a:r>
                <a:r>
                  <a:rPr lang="de-CH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4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  <m:sup>
                        <m: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r>
                      <a:rPr lang="de-CH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CH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de-CH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SupPr>
                          <m:e>
                            <m:r>
                              <a:rPr lang="de-CH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CH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</a:p>
              <a:p>
                <a:pPr lvl="2"/>
                <a:r>
                  <a:rPr lang="de-CH" sz="1400" b="0" dirty="0" err="1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Timelike</a:t>
                </a:r>
                <a:r>
                  <a:rPr lang="de-CH" sz="1400" dirty="0">
                    <a:solidFill>
                      <a:schemeClr val="bg1"/>
                    </a:solidFill>
                    <a:latin typeface="+mj-lt"/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</m:t>
                    </m:r>
                    <m:sSup>
                      <m:sSup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𝐸</m:t>
                        </m:r>
                      </m:e>
                      <m:sup>
                        <m: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2</m:t>
                        </m:r>
                      </m:sup>
                    </m:sSup>
                    <m:r>
                      <a:rPr lang="de-CH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−</m:t>
                    </m:r>
                    <m:d>
                      <m:d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de-CH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de-CH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𝑓</m:t>
                    </m:r>
                    <m:d>
                      <m:dPr>
                        <m:ctrlPr>
                          <a:rPr lang="de-CH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CH" sz="1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</a:p>
              <a:p>
                <a:pPr marL="266700" lvl="1" indent="0">
                  <a:buNone/>
                </a:pPr>
              </a:p>
              <a:p>
                <a:pPr marL="0" indent="0">
                  <a:buNone/>
                </a:pPr>
                <a:endParaRPr lang="de-DE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780CDC79-E8E0-D54E-B073-1243613A3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l="-236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E6124FC2-F189-94F0-F94C-4BCD3532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Theory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3253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18AFF-9CD0-A3B9-3981-12BAFB74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42D12-21A6-1A69-02C8-5CB8CC87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AF3645-2127-B25A-F471-80139DB4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9B49D6-0C5B-5EC3-BC79-64996D50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6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3CC3C1A0-9DE1-EA3D-F37F-6DC5FD61A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Results</a:t>
                </a:r>
                <a:r>
                  <a:rPr lang="de-CH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&lt; </m:t>
                    </m:r>
                    <m:sSub>
                      <m:sSubPr>
                        <m:ctrlPr>
                          <a:rPr lang="de-CH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captured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eventually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crosses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horizon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CH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&gt; </m:t>
                    </m:r>
                    <m:sSub>
                      <m:sSubPr>
                        <m:ctrl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scattered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returns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to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𝑟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→∞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crit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unstable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circular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orbit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sensitive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initial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cond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Clear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bifurication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at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critical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impact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parameter</a:t>
                </a:r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sz="14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−14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3CC3C1A0-9DE1-EA3D-F37F-6DC5FD61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l="-236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3C5FA853-8E66-8CD2-6C16-FBDB5938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8" name="Grafik 7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4BF41344-3998-4172-F74A-41750BD8D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07698"/>
            <a:ext cx="4328424" cy="44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9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49A2C-342A-9A09-97DA-410A35E70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9AD33E-D2A6-4BDD-C3B5-7537C218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168FE0-DE75-1C4A-F556-6E9AF03D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DB5745-8596-0ACF-A547-5772D210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7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97989AD-E8E1-BE1C-AD39-CBF6ABD29A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Results</a:t>
                </a:r>
                <a:r>
                  <a:rPr lang="de-CH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&lt; </m:t>
                    </m:r>
                    <m:sSub>
                      <m:sSubPr>
                        <m:ctrlPr>
                          <a:rPr lang="de-CH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captured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eventually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crosses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horizon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CH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𝑏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&gt; </m:t>
                    </m:r>
                    <m:sSub>
                      <m:sSubPr>
                        <m:ctrl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𝑏</m:t>
                        </m:r>
                      </m:e>
                      <m:sub>
                        <m: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𝑐𝑟𝑖𝑡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scattered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returns</m:t>
                    </m:r>
                    <m: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to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𝑟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→∞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crit</m:t>
                        </m:r>
                      </m:sub>
                    </m:sSub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unstable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circular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orbit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sensitive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initial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cond</m:t>
                    </m:r>
                    <m:r>
                      <a:rPr lang="de-CH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Clear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bifurication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at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critical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impact</a:t>
                </a:r>
                <a:r>
                  <a:rPr lang="de-CH" sz="1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CH" sz="1400" b="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parameter</a:t>
                </a:r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sz="1400" b="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Violations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(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over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full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trajectory</a:t>
                </a:r>
                <a:r>
                  <a:rPr lang="de-DE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):</a:t>
                </a:r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𝐸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Angular Momentum: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14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Δ</m:t>
                            </m:r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−15</m:t>
                        </m:r>
                      </m:sup>
                    </m:sSup>
                  </m:oMath>
                </a14:m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Null </a:t>
                </a:r>
                <a:r>
                  <a:rPr lang="de-DE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constraint</a:t>
                </a:r>
                <a:r>
                  <a:rPr lang="de-DE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𝜇𝜈</m:t>
                            </m:r>
                          </m:sub>
                        </m:sSub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Baskerville" panose="02020502070401020303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de-DE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&lt;</m:t>
                    </m:r>
                    <m:sSup>
                      <m:sSupPr>
                        <m:ctrlP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−14</m:t>
                        </m:r>
                      </m:sup>
                    </m:sSup>
                  </m:oMath>
                </a14:m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DE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097989AD-E8E1-BE1C-AD39-CBF6ABD2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l="-236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F7EA291E-403D-F77C-59BC-6ECBC812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Null </a:t>
            </a:r>
            <a:r>
              <a:rPr lang="de-CH" dirty="0" err="1"/>
              <a:t>Geodesics</a:t>
            </a:r>
            <a:endParaRPr lang="de-CH" dirty="0"/>
          </a:p>
        </p:txBody>
      </p:sp>
      <p:pic>
        <p:nvPicPr>
          <p:cNvPr id="6" name="Grafik 5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9036D156-2915-1B63-96FF-B42784F8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64788"/>
            <a:ext cx="4328423" cy="432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B0E83-6D9C-8463-2F33-ACE37BD65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449665-FF0F-9C67-9E7E-CBE11D7AD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448887-7CAA-07E5-ADC9-9EC3BDC6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5B6C8-FAA6-0364-E95E-9A56D561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8</a:t>
            </a:fld>
            <a:endParaRPr lang="de-CH" noProof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9BC8ECF-B1B1-C4B0-A776-28E459AB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Scattering</a:t>
            </a:r>
            <a:r>
              <a:rPr lang="de-CH" dirty="0"/>
              <a:t> Experiment</a:t>
            </a:r>
          </a:p>
        </p:txBody>
      </p:sp>
      <p:pic>
        <p:nvPicPr>
          <p:cNvPr id="9" name="Grafik 8" descr="Ein Bild, das Text, Screenshot, Diagramm, Raum enthält.&#10;&#10;KI-generierte Inhalte können fehlerhaft sein.">
            <a:extLst>
              <a:ext uri="{FF2B5EF4-FFF2-40B4-BE49-F238E27FC236}">
                <a16:creationId xmlns:a16="http://schemas.microsoft.com/office/drawing/2014/main" id="{9C121C18-9690-E206-3481-397492858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9" y="1160351"/>
            <a:ext cx="711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587E3-4C81-6765-A5E8-DB2453FAF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322861-3376-DEC8-DBC8-BC9508E35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043260-9892-5C20-1146-2036B5D42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02.12.25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6B3230-1DB1-68DB-144C-79F380F1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9</a:t>
            </a:fld>
            <a:endParaRPr lang="de-CH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9AE8F71-0E03-68BA-D37A-BED4206894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</p:spPr>
            <p:txBody>
              <a:bodyPr/>
              <a:lstStyle>
                <a:lvl1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8163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1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271463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50000" indent="-27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CH" sz="1400" b="1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Energy Constraint Analysis:</a:t>
                </a:r>
              </a:p>
              <a:p>
                <a:pPr marL="0" indent="0">
                  <a:buNone/>
                </a:pP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Effective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Potential: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massive</m:t>
                          </m:r>
                        </m:sup>
                      </m:sSubSup>
                      <m:r>
                        <a:rPr lang="de-CH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 (</m:t>
                      </m:r>
                      <m:r>
                        <a:rPr lang="de-CH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𝟏</m:t>
                      </m:r>
                      <m:r>
                        <a:rPr lang="de-CH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+ </m:t>
                      </m:r>
                      <m:f>
                        <m:fPr>
                          <m:type m:val="lin"/>
                          <m:ctrlP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)(</m:t>
                          </m:r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𝟏</m:t>
                          </m:r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– </m:t>
                          </m:r>
                          <m:f>
                            <m:fPr>
                              <m:type m:val="lin"/>
                              <m:ctrl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CH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den>
                          </m:f>
                          <m:r>
                            <a:rPr lang="de-CH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CH" sz="1400" b="1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Radial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turning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points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satisfy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eff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crit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</m:t>
                      </m:r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For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circular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orbits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 at 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-2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-3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r</m:t>
                          </m:r>
                        </m:e>
                      </m:rad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M</m:t>
                      </m:r>
                      <m:rad>
                        <m:radPr>
                          <m:degHide m:val="on"/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r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-3</m:t>
                              </m:r>
                              <m:r>
                                <m:rPr>
                                  <m:sty m:val="p"/>
                                </m:rP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M</m:t>
                              </m:r>
                              <m:r>
                                <a:rPr lang="de-CH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ISCO Analysis (</a:t>
                </a:r>
                <a:r>
                  <a:rPr lang="de-CH" sz="1400" dirty="0" err="1">
                    <a:solidFill>
                      <a:schemeClr val="bg1"/>
                    </a:solidFill>
                    <a:ea typeface="Baskerville" panose="02020502070401020303" pitchFamily="18" charset="0"/>
                  </a:rPr>
                  <a:t>r</a:t>
                </a:r>
                <a:r>
                  <a:rPr lang="de-CH" sz="1400" dirty="0">
                    <a:solidFill>
                      <a:schemeClr val="bg1"/>
                    </a:solidFill>
                    <a:ea typeface="Baskerville" panose="02020502070401020303" pitchFamily="18" charset="0"/>
                  </a:rPr>
                  <a:t>=6M):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0.943</m:t>
                      </m:r>
                    </m:oMath>
                  </m:oMathPara>
                </a14:m>
                <a:endParaRPr lang="de-CH" sz="1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ISCO</m:t>
                          </m:r>
                        </m:sub>
                      </m:sSub>
                      <m:r>
                        <a:rPr lang="de-CH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3.464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E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&lt; </m:t>
                      </m:r>
                      <m:sSub>
                        <m:sSubPr>
                          <m:ctrl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circ</m:t>
                          </m:r>
                        </m:sub>
                      </m:sSub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r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) →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Bound</m:t>
                      </m:r>
                      <m: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CH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orbits</m:t>
                      </m:r>
                    </m:oMath>
                  </m:oMathPara>
                </a14:m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de-CH" sz="1400" dirty="0">
                  <a:solidFill>
                    <a:schemeClr val="bg1"/>
                  </a:solidFill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B9AE8F71-0E03-68BA-D37A-BED42068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1412875"/>
                <a:ext cx="5364162" cy="4680000"/>
              </a:xfrm>
              <a:prstGeom prst="rect">
                <a:avLst/>
              </a:prstGeom>
              <a:blipFill>
                <a:blip r:embed="rId2"/>
                <a:stretch>
                  <a:fillRect l="-236" t="-2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A3AF8C49-722D-4EA9-A0B3-5F26B6EF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de-CH" dirty="0"/>
              <a:t>Schwarzschild – </a:t>
            </a:r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dirty="0" err="1"/>
              <a:t>Timelike</a:t>
            </a:r>
            <a:r>
              <a:rPr lang="de-CH" dirty="0"/>
              <a:t> </a:t>
            </a:r>
            <a:r>
              <a:rPr lang="de-CH" dirty="0" err="1"/>
              <a:t>Geodesics</a:t>
            </a:r>
            <a:r>
              <a:rPr lang="de-CH" dirty="0"/>
              <a:t> !!!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7AFE46-D4BF-066D-2890-A17ED5E6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1223564"/>
            <a:ext cx="4328424" cy="44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6475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0</TotalTime>
  <Words>1139</Words>
  <Application>Microsoft Macintosh PowerPoint</Application>
  <PresentationFormat>Breitbild</PresentationFormat>
  <Paragraphs>213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Baskerville</vt:lpstr>
      <vt:lpstr>Cambria Math</vt:lpstr>
      <vt:lpstr>Symbol</vt:lpstr>
      <vt:lpstr>ETH Zürich</vt:lpstr>
      <vt:lpstr>Simulating Schwarzschild and  Kerr Black Hole Geodesics</vt:lpstr>
      <vt:lpstr>Table of Contents</vt:lpstr>
      <vt:lpstr>Introduction</vt:lpstr>
      <vt:lpstr>Schwarzschild – Theory and Implementation</vt:lpstr>
      <vt:lpstr>Schwarzschild – Theory and Implementation</vt:lpstr>
      <vt:lpstr>Schwarzschild – Results: Null Geodesics</vt:lpstr>
      <vt:lpstr>Schwarzschild – Results: Null Geodesics</vt:lpstr>
      <vt:lpstr>Schwarzschild – Scattering Experiment</vt:lpstr>
      <vt:lpstr>Schwarzschild – Results: Timelike Geodesics !!!</vt:lpstr>
      <vt:lpstr>Kerr – Theory and Implementation (look up meaning of variables)</vt:lpstr>
      <vt:lpstr>Kerr – Theory and Implementation</vt:lpstr>
      <vt:lpstr>Kerr – Theory and Implementation</vt:lpstr>
      <vt:lpstr>Kerr – Results: Null Geodesics</vt:lpstr>
      <vt:lpstr>Kerr – Results: Null Geodesics</vt:lpstr>
      <vt:lpstr>Kerr – Results: Null Geodesics</vt:lpstr>
      <vt:lpstr>Schwarzschild – Randomized Photons and Massive Particles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Hufler Fynn</dc:creator>
  <cp:lastModifiedBy>Hufler Fynn</cp:lastModifiedBy>
  <cp:revision>6</cp:revision>
  <dcterms:created xsi:type="dcterms:W3CDTF">2025-12-02T21:42:57Z</dcterms:created>
  <dcterms:modified xsi:type="dcterms:W3CDTF">2025-12-03T03:07:27Z</dcterms:modified>
</cp:coreProperties>
</file>